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2" r:id="rId7"/>
    <p:sldId id="261" r:id="rId8"/>
    <p:sldId id="263" r:id="rId9"/>
    <p:sldId id="264" r:id="rId10"/>
    <p:sldId id="266"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4660"/>
  </p:normalViewPr>
  <p:slideViewPr>
    <p:cSldViewPr snapToGrid="0">
      <p:cViewPr varScale="1">
        <p:scale>
          <a:sx n="95" d="100"/>
          <a:sy n="95" d="100"/>
        </p:scale>
        <p:origin x="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C57E3-EC10-4C2E-A843-8F55BB1F82EA}" type="datetimeFigureOut">
              <a:rPr lang="en-US" smtClean="0"/>
              <a:t>9/10/2018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E2186-2D77-4588-AAC3-C5AC40C66286}" type="slidenum">
              <a:rPr lang="en-US" smtClean="0"/>
              <a:t>‹#›</a:t>
            </a:fld>
            <a:endParaRPr lang="en-US"/>
          </a:p>
        </p:txBody>
      </p:sp>
    </p:spTree>
    <p:extLst>
      <p:ext uri="{BB962C8B-B14F-4D97-AF65-F5344CB8AC3E}">
        <p14:creationId xmlns:p14="http://schemas.microsoft.com/office/powerpoint/2010/main" val="3555029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Introduce yourself. Tell</a:t>
            </a:r>
            <a:r>
              <a:rPr lang="en-US" baseline="0" dirty="0" smtClean="0"/>
              <a:t> your audience your name, who you work for, what you do, and that you are there to talk to them about why they should consider a career in construction.</a:t>
            </a:r>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1</a:t>
            </a:fld>
            <a:endParaRPr lang="en-US"/>
          </a:p>
        </p:txBody>
      </p:sp>
    </p:spTree>
    <p:extLst>
      <p:ext uri="{BB962C8B-B14F-4D97-AF65-F5344CB8AC3E}">
        <p14:creationId xmlns:p14="http://schemas.microsoft.com/office/powerpoint/2010/main" val="88253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Did</a:t>
            </a:r>
            <a:r>
              <a:rPr lang="en-US" baseline="0" dirty="0" smtClean="0"/>
              <a:t> you know that 73 percent of contractors across the nation are having a hard time finding skilled workers? Guess what that means? THEY WANT YOU! (click mouse)</a:t>
            </a:r>
          </a:p>
          <a:p>
            <a:r>
              <a:rPr lang="en-US" baseline="0" dirty="0" smtClean="0"/>
              <a:t>What’s more, those jobs come with good wages – the average salary for construction workers in Montana is almost $45,000 a year. That beats the $20,000 you’d make at other entry level jobs. (click mouse)</a:t>
            </a:r>
          </a:p>
          <a:p>
            <a:r>
              <a:rPr lang="en-US" baseline="0" dirty="0" smtClean="0"/>
              <a:t>Plus, these jobs come with benefits like health care and retirement. That may not mean much to you now, but when you get to be my age, that’s a big deal! (click mouse)</a:t>
            </a:r>
          </a:p>
          <a:p>
            <a:r>
              <a:rPr lang="en-US" baseline="0" dirty="0" smtClean="0"/>
              <a:t>You can grow in your career. Many construction workers begin as laborers, learn the business, and become project managers or even owners of their own companies! (click mouse)</a:t>
            </a:r>
          </a:p>
          <a:p>
            <a:r>
              <a:rPr lang="en-US" baseline="0" dirty="0" smtClean="0"/>
              <a:t>You can help build Montana. There’s nothing cooler than looking at a road or bridge or building that you helped construct with your own hands, and saying “I did that!” (next slide)</a:t>
            </a:r>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3</a:t>
            </a:fld>
            <a:endParaRPr lang="en-US"/>
          </a:p>
        </p:txBody>
      </p:sp>
    </p:spTree>
    <p:extLst>
      <p:ext uri="{BB962C8B-B14F-4D97-AF65-F5344CB8AC3E}">
        <p14:creationId xmlns:p14="http://schemas.microsoft.com/office/powerpoint/2010/main" val="172419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By getting involved in career and</a:t>
            </a:r>
            <a:r>
              <a:rPr lang="en-US" baseline="0" dirty="0" smtClean="0"/>
              <a:t> technical education classes and clubs, you are putting yourself in a perfect position to learn and experience as much as possible about your future career while you’re still in school. (click mouse)</a:t>
            </a:r>
          </a:p>
          <a:p>
            <a:r>
              <a:rPr lang="en-US" baseline="0" dirty="0" smtClean="0"/>
              <a:t>Construction is a big career field. Do you want to run a crane or be an engineer or be an electrician? MCIS is a free resource provided by the Montana Department of Labor and Industry that allows students to explore careers, learn about what training they will need, and more. (click mouse)</a:t>
            </a:r>
          </a:p>
          <a:p>
            <a:r>
              <a:rPr lang="en-US" baseline="0" dirty="0" smtClean="0"/>
              <a:t>Job shadowing allows you to watch and talk to someone who does the job you are considering. Sometimes, an hour on a job site is all a student needs to find out a certain job isn’t for them. (click mouse)</a:t>
            </a:r>
          </a:p>
          <a:p>
            <a:r>
              <a:rPr lang="en-US" baseline="0" dirty="0" smtClean="0"/>
              <a:t>Getting an after-school or summer job with a construction company is another good way to learn about construction and get some helpful experience for when you are ready to enter the job force. However, don’t expect to drive equipment, etc. You will likely be a laborer. (click mouse)</a:t>
            </a:r>
          </a:p>
          <a:p>
            <a:r>
              <a:rPr lang="en-US" baseline="0" dirty="0" smtClean="0"/>
              <a:t>The Montana Contractors’ Association website has plenty of useful information about getting started in your construction career. (click mouse)</a:t>
            </a:r>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5</a:t>
            </a:fld>
            <a:endParaRPr lang="en-US"/>
          </a:p>
        </p:txBody>
      </p:sp>
    </p:spTree>
    <p:extLst>
      <p:ext uri="{BB962C8B-B14F-4D97-AF65-F5344CB8AC3E}">
        <p14:creationId xmlns:p14="http://schemas.microsoft.com/office/powerpoint/2010/main" val="2388840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Two</a:t>
            </a:r>
            <a:r>
              <a:rPr lang="en-US" baseline="0" dirty="0" smtClean="0"/>
              <a:t>-year schools offer training in diesel technology, automotive technology, carpentry, welding technology, and so much more. Plus, it is a lot less expensive to attend a two-year school than a four-year school! (click mouse)</a:t>
            </a:r>
          </a:p>
          <a:p>
            <a:r>
              <a:rPr lang="en-US" baseline="0" dirty="0" smtClean="0"/>
              <a:t>Apprenticeships are a great way to learn a trade and make money while you’re doing it. Many employers provide financial assistance and more to their apprentices. Check out the Montana Department of Labor and Industry’s Montana Registered Apprenticeship Program. Also, keep in mind the average journeyman wage for a sheet metal worker is more than $26/hour! (click mouse)</a:t>
            </a:r>
          </a:p>
          <a:p>
            <a:r>
              <a:rPr lang="en-US" baseline="0" dirty="0" smtClean="0"/>
              <a:t>Plenty of construction companies like to train their employees on the job. They take individuals right out of high school and train them to be equipment operators. Again, DON’T EXPECT TO START AT THE TOP! You’ll need to work your way up. (click mouse)</a:t>
            </a:r>
          </a:p>
          <a:p>
            <a:r>
              <a:rPr lang="en-US" baseline="0" dirty="0" smtClean="0"/>
              <a:t>The military is another, excellent source of training for construction jobs like carpentry, plumbing, surveying, masonry and others. (Click mouse)</a:t>
            </a:r>
          </a:p>
          <a:p>
            <a:r>
              <a:rPr lang="en-US" baseline="0" dirty="0" smtClean="0"/>
              <a:t>Unions are another common source of technical training for jobs like electrician, plumber, heavy equipment operator, and so on. (Click mouse)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7</a:t>
            </a:fld>
            <a:endParaRPr lang="en-US"/>
          </a:p>
        </p:txBody>
      </p:sp>
    </p:spTree>
    <p:extLst>
      <p:ext uri="{BB962C8B-B14F-4D97-AF65-F5344CB8AC3E}">
        <p14:creationId xmlns:p14="http://schemas.microsoft.com/office/powerpoint/2010/main" val="98418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(Keep</a:t>
            </a:r>
            <a:r>
              <a:rPr lang="en-US" baseline="0" dirty="0" smtClean="0"/>
              <a:t> clicking the mouse until all of the bullets are on the screen.)</a:t>
            </a:r>
          </a:p>
          <a:p>
            <a:r>
              <a:rPr lang="en-US" baseline="0" dirty="0" smtClean="0"/>
              <a:t>While most of these qualities are pretty self-explanatory, its important for anyone who wants to work in the construction industry to particularly aware of a couple of these points. Safety is extremely important in construction, and as a result, most companies drug test and have a zero tolerance policy. In addition, construction workers need to be willing to travel. We need to go where the work is, and its important our employees embrace that lifestyle.</a:t>
            </a:r>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9</a:t>
            </a:fld>
            <a:endParaRPr lang="en-US"/>
          </a:p>
        </p:txBody>
      </p:sp>
    </p:spTree>
    <p:extLst>
      <p:ext uri="{BB962C8B-B14F-4D97-AF65-F5344CB8AC3E}">
        <p14:creationId xmlns:p14="http://schemas.microsoft.com/office/powerpoint/2010/main" val="408446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This</a:t>
            </a:r>
            <a:r>
              <a:rPr lang="en-US" baseline="0" dirty="0" smtClean="0"/>
              <a:t> slide is a 2 minute-long video about construction as a career. Double click on it and the video will play</a:t>
            </a:r>
            <a:r>
              <a:rPr lang="en-US" baseline="0" dirty="0" smtClean="0"/>
              <a:t>. You might need to be patient depending on how long it takes </a:t>
            </a:r>
            <a:r>
              <a:rPr lang="en-US" baseline="0" smtClean="0"/>
              <a:t>to load.</a:t>
            </a:r>
            <a:endParaRPr lang="en-US" dirty="0"/>
          </a:p>
        </p:txBody>
      </p:sp>
      <p:sp>
        <p:nvSpPr>
          <p:cNvPr id="4" name="Slide Number Placeholder 3"/>
          <p:cNvSpPr>
            <a:spLocks noGrp="1"/>
          </p:cNvSpPr>
          <p:nvPr>
            <p:ph type="sldNum" sz="quarter" idx="10"/>
          </p:nvPr>
        </p:nvSpPr>
        <p:spPr/>
        <p:txBody>
          <a:bodyPr/>
          <a:lstStyle/>
          <a:p>
            <a:fld id="{C87E2186-2D77-4588-AAC3-C5AC40C66286}" type="slidenum">
              <a:rPr lang="en-US" smtClean="0"/>
              <a:t>11</a:t>
            </a:fld>
            <a:endParaRPr lang="en-US"/>
          </a:p>
        </p:txBody>
      </p:sp>
    </p:spTree>
    <p:extLst>
      <p:ext uri="{BB962C8B-B14F-4D97-AF65-F5344CB8AC3E}">
        <p14:creationId xmlns:p14="http://schemas.microsoft.com/office/powerpoint/2010/main" val="1300552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CC0000"/>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11"/>
          </p:nvPr>
        </p:nvSpPr>
        <p:spPr>
          <a:xfrm>
            <a:off x="4038600" y="6356351"/>
            <a:ext cx="4114800" cy="365125"/>
          </a:xfrm>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06601" y="5349874"/>
            <a:ext cx="2946041" cy="1371600"/>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3533" y="5349874"/>
            <a:ext cx="2946043" cy="1371600"/>
          </a:xfrm>
          <a:prstGeom prst="rect">
            <a:avLst/>
          </a:prstGeom>
        </p:spPr>
      </p:pic>
    </p:spTree>
    <p:extLst>
      <p:ext uri="{BB962C8B-B14F-4D97-AF65-F5344CB8AC3E}">
        <p14:creationId xmlns:p14="http://schemas.microsoft.com/office/powerpoint/2010/main" val="33323636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6659305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964912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1" y="5349875"/>
            <a:ext cx="2946041" cy="1371600"/>
          </a:xfrm>
          <a:prstGeom prst="rect">
            <a:avLst/>
          </a:prstGeom>
        </p:spPr>
      </p:pic>
    </p:spTree>
    <p:extLst>
      <p:ext uri="{BB962C8B-B14F-4D97-AF65-F5344CB8AC3E}">
        <p14:creationId xmlns:p14="http://schemas.microsoft.com/office/powerpoint/2010/main" val="2830548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solidFill>
                  <a:srgbClr val="C00000"/>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39556"/>
            <a:ext cx="2946043" cy="1371600"/>
          </a:xfrm>
          <a:prstGeom prst="rect">
            <a:avLst/>
          </a:prstGeom>
        </p:spPr>
      </p:pic>
    </p:spTree>
    <p:extLst>
      <p:ext uri="{BB962C8B-B14F-4D97-AF65-F5344CB8AC3E}">
        <p14:creationId xmlns:p14="http://schemas.microsoft.com/office/powerpoint/2010/main" val="2376092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6" name="Footer Placeholder 5"/>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49875"/>
            <a:ext cx="2946043" cy="1371600"/>
          </a:xfrm>
          <a:prstGeom prst="rect">
            <a:avLst/>
          </a:prstGeom>
        </p:spPr>
      </p:pic>
    </p:spTree>
    <p:extLst>
      <p:ext uri="{BB962C8B-B14F-4D97-AF65-F5344CB8AC3E}">
        <p14:creationId xmlns:p14="http://schemas.microsoft.com/office/powerpoint/2010/main" val="881383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8" name="Footer Placeholder 7"/>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49875"/>
            <a:ext cx="2946043" cy="1371600"/>
          </a:xfrm>
          <a:prstGeom prst="rect">
            <a:avLst/>
          </a:prstGeom>
        </p:spPr>
      </p:pic>
    </p:spTree>
    <p:extLst>
      <p:ext uri="{BB962C8B-B14F-4D97-AF65-F5344CB8AC3E}">
        <p14:creationId xmlns:p14="http://schemas.microsoft.com/office/powerpoint/2010/main" val="41540354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4" name="Footer Placeholder 3"/>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49875"/>
            <a:ext cx="2946043" cy="1371600"/>
          </a:xfrm>
          <a:prstGeom prst="rect">
            <a:avLst/>
          </a:prstGeom>
        </p:spPr>
      </p:pic>
    </p:spTree>
    <p:extLst>
      <p:ext uri="{BB962C8B-B14F-4D97-AF65-F5344CB8AC3E}">
        <p14:creationId xmlns:p14="http://schemas.microsoft.com/office/powerpoint/2010/main" val="3494958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3" name="Footer Placeholder 2"/>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49875"/>
            <a:ext cx="2946043" cy="1371600"/>
          </a:xfrm>
          <a:prstGeom prst="rect">
            <a:avLst/>
          </a:prstGeom>
        </p:spPr>
      </p:pic>
    </p:spTree>
    <p:extLst>
      <p:ext uri="{BB962C8B-B14F-4D97-AF65-F5344CB8AC3E}">
        <p14:creationId xmlns:p14="http://schemas.microsoft.com/office/powerpoint/2010/main" val="14937193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6" name="Footer Placeholder 5"/>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49875"/>
            <a:ext cx="2946043" cy="1371600"/>
          </a:xfrm>
          <a:prstGeom prst="rect">
            <a:avLst/>
          </a:prstGeom>
        </p:spPr>
      </p:pic>
    </p:spTree>
    <p:extLst>
      <p:ext uri="{BB962C8B-B14F-4D97-AF65-F5344CB8AC3E}">
        <p14:creationId xmlns:p14="http://schemas.microsoft.com/office/powerpoint/2010/main" val="28121946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latin typeface="Arial" panose="020B0604020202020204" pitchFamily="34" charset="0"/>
                <a:cs typeface="Arial" panose="020B0604020202020204" pitchFamily="34" charset="0"/>
              </a:defRPr>
            </a:lvl1pPr>
          </a:lstStyle>
          <a:p>
            <a:fld id="{D9FF89F3-8C28-4714-8BC0-6A5EE64DDC58}" type="datetimeFigureOut">
              <a:rPr lang="en-US" smtClean="0"/>
              <a:t>9/10/2018</a:t>
            </a:fld>
            <a:endParaRPr lang="en-US"/>
          </a:p>
        </p:txBody>
      </p:sp>
      <p:sp>
        <p:nvSpPr>
          <p:cNvPr id="6" name="Footer Placeholder 5"/>
          <p:cNvSpPr>
            <a:spLocks noGrp="1"/>
          </p:cNvSpPr>
          <p:nvPr>
            <p:ph type="ftr" sz="quarter" idx="11"/>
          </p:nvPr>
        </p:nvSpPr>
        <p:spPr/>
        <p:txBody>
          <a:bodyPr/>
          <a:lstStyle>
            <a:lvl1pPr>
              <a:defRPr>
                <a:solidFill>
                  <a:schemeClr val="tx1"/>
                </a:solidFill>
                <a:latin typeface="Arial" panose="020B0604020202020204" pitchFamily="34" charset="0"/>
                <a:cs typeface="Arial" panose="020B0604020202020204" pitchFamily="34" charset="0"/>
              </a:defRPr>
            </a:lvl1p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92" y="5392057"/>
            <a:ext cx="2946043" cy="1371600"/>
          </a:xfrm>
          <a:prstGeom prst="rect">
            <a:avLst/>
          </a:prstGeom>
        </p:spPr>
      </p:pic>
    </p:spTree>
    <p:extLst>
      <p:ext uri="{BB962C8B-B14F-4D97-AF65-F5344CB8AC3E}">
        <p14:creationId xmlns:p14="http://schemas.microsoft.com/office/powerpoint/2010/main" val="21530845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F89F3-8C28-4714-8BC0-6A5EE64DDC58}" type="datetimeFigureOut">
              <a:rPr lang="en-US" smtClean="0"/>
              <a:t>9/10/2018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6D223-F673-4E15-A966-54B8564C00E7}" type="slidenum">
              <a:rPr lang="en-US" smtClean="0"/>
              <a:t>‹#›</a:t>
            </a:fld>
            <a:endParaRPr lang="en-US"/>
          </a:p>
        </p:txBody>
      </p:sp>
    </p:spTree>
    <p:extLst>
      <p:ext uri="{BB962C8B-B14F-4D97-AF65-F5344CB8AC3E}">
        <p14:creationId xmlns:p14="http://schemas.microsoft.com/office/powerpoint/2010/main" val="2444599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Co2JzIHRdz0"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mtcis.intocareer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tagc.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www.apprenticeship.mt.gov/" TargetMode="External"/><Relationship Id="rId4" Type="http://schemas.openxmlformats.org/officeDocument/2006/relationships/hyperlink" Target="http://www.mus.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Careers in Construction</a:t>
            </a:r>
            <a:endParaRPr lang="en-US" b="1" dirty="0"/>
          </a:p>
        </p:txBody>
      </p:sp>
      <p:sp>
        <p:nvSpPr>
          <p:cNvPr id="3" name="Subtitle 2"/>
          <p:cNvSpPr>
            <a:spLocks noGrp="1"/>
          </p:cNvSpPr>
          <p:nvPr>
            <p:ph type="subTitle" idx="1"/>
          </p:nvPr>
        </p:nvSpPr>
        <p:spPr/>
        <p:txBody>
          <a:bodyPr/>
          <a:lstStyle/>
          <a:p>
            <a:r>
              <a:rPr lang="en-US" dirty="0" smtClean="0"/>
              <a:t>Make them your first choice</a:t>
            </a:r>
            <a:endParaRPr lang="en-US" dirty="0"/>
          </a:p>
        </p:txBody>
      </p:sp>
    </p:spTree>
    <p:extLst>
      <p:ext uri="{BB962C8B-B14F-4D97-AF65-F5344CB8AC3E}">
        <p14:creationId xmlns:p14="http://schemas.microsoft.com/office/powerpoint/2010/main" val="1930391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181837"/>
            <a:ext cx="10515600" cy="2852737"/>
          </a:xfrm>
        </p:spPr>
        <p:txBody>
          <a:bodyPr/>
          <a:lstStyle/>
          <a:p>
            <a:pPr algn="ctr"/>
            <a:r>
              <a:rPr lang="en-US" b="1" dirty="0" smtClean="0"/>
              <a:t>Is construction the career for you?</a:t>
            </a:r>
            <a:endParaRPr lang="en-US" b="1" dirty="0"/>
          </a:p>
        </p:txBody>
      </p:sp>
    </p:spTree>
    <p:extLst>
      <p:ext uri="{BB962C8B-B14F-4D97-AF65-F5344CB8AC3E}">
        <p14:creationId xmlns:p14="http://schemas.microsoft.com/office/powerpoint/2010/main" val="1035637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2JzIHRdz0"/>
          <p:cNvPicPr>
            <a:picLocks noGrp="1" noRot="1" noChangeAspect="1"/>
          </p:cNvPicPr>
          <p:nvPr>
            <p:ph idx="1"/>
            <a:videoFile r:link="rId1"/>
          </p:nvPr>
        </p:nvPicPr>
        <p:blipFill>
          <a:blip r:embed="rId4"/>
          <a:stretch>
            <a:fillRect/>
          </a:stretch>
        </p:blipFill>
        <p:spPr>
          <a:xfrm>
            <a:off x="3110847" y="1201918"/>
            <a:ext cx="6033155" cy="3393650"/>
          </a:xfrm>
          <a:prstGeom prst="rect">
            <a:avLst/>
          </a:prstGeom>
        </p:spPr>
      </p:pic>
    </p:spTree>
    <p:extLst>
      <p:ext uri="{BB962C8B-B14F-4D97-AF65-F5344CB8AC3E}">
        <p14:creationId xmlns:p14="http://schemas.microsoft.com/office/powerpoint/2010/main" val="1796473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795338"/>
            <a:ext cx="10515600" cy="2852737"/>
          </a:xfrm>
        </p:spPr>
        <p:txBody>
          <a:bodyPr/>
          <a:lstStyle/>
          <a:p>
            <a:pPr algn="ctr"/>
            <a:r>
              <a:rPr lang="en-US" b="1" dirty="0" smtClean="0"/>
              <a:t>Questions?</a:t>
            </a:r>
            <a:endParaRPr lang="en-US" b="1" dirty="0"/>
          </a:p>
        </p:txBody>
      </p:sp>
    </p:spTree>
    <p:extLst>
      <p:ext uri="{BB962C8B-B14F-4D97-AF65-F5344CB8AC3E}">
        <p14:creationId xmlns:p14="http://schemas.microsoft.com/office/powerpoint/2010/main" val="92824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356" y="582395"/>
            <a:ext cx="10926959" cy="2852737"/>
          </a:xfrm>
        </p:spPr>
        <p:txBody>
          <a:bodyPr/>
          <a:lstStyle/>
          <a:p>
            <a:pPr algn="ctr"/>
            <a:r>
              <a:rPr lang="en-US" b="1" dirty="0" smtClean="0"/>
              <a:t>Why a career in construction?</a:t>
            </a:r>
            <a:endParaRPr lang="en-US" b="1" dirty="0"/>
          </a:p>
        </p:txBody>
      </p:sp>
    </p:spTree>
    <p:extLst>
      <p:ext uri="{BB962C8B-B14F-4D97-AF65-F5344CB8AC3E}">
        <p14:creationId xmlns:p14="http://schemas.microsoft.com/office/powerpoint/2010/main" val="1886737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 can give you plenty of reasons!</a:t>
            </a:r>
            <a:endParaRPr lang="en-US" b="1"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838200" y="1825625"/>
            <a:ext cx="5181600" cy="3410932"/>
          </a:xfrm>
        </p:spPr>
      </p:pic>
      <p:sp>
        <p:nvSpPr>
          <p:cNvPr id="4" name="Content Placeholder 3"/>
          <p:cNvSpPr>
            <a:spLocks noGrp="1"/>
          </p:cNvSpPr>
          <p:nvPr>
            <p:ph sz="half" idx="2"/>
          </p:nvPr>
        </p:nvSpPr>
        <p:spPr>
          <a:xfrm>
            <a:off x="6096000" y="2290848"/>
            <a:ext cx="5181600" cy="2794501"/>
          </a:xfrm>
        </p:spPr>
        <p:txBody>
          <a:bodyPr/>
          <a:lstStyle/>
          <a:p>
            <a:r>
              <a:rPr lang="en-US" dirty="0" smtClean="0"/>
              <a:t>Availability of jobs</a:t>
            </a:r>
          </a:p>
          <a:p>
            <a:r>
              <a:rPr lang="en-US" dirty="0" smtClean="0"/>
              <a:t>Good wages</a:t>
            </a:r>
          </a:p>
          <a:p>
            <a:r>
              <a:rPr lang="en-US" dirty="0" smtClean="0"/>
              <a:t>Generous benefits</a:t>
            </a:r>
          </a:p>
          <a:p>
            <a:r>
              <a:rPr lang="en-US" dirty="0" smtClean="0"/>
              <a:t>Room to grow in your career</a:t>
            </a:r>
          </a:p>
          <a:p>
            <a:r>
              <a:rPr lang="en-US" dirty="0"/>
              <a:t>H</a:t>
            </a:r>
            <a:r>
              <a:rPr lang="en-US" dirty="0" smtClean="0"/>
              <a:t>elp build Montana!</a:t>
            </a:r>
          </a:p>
          <a:p>
            <a:endParaRPr lang="en-US" dirty="0"/>
          </a:p>
        </p:txBody>
      </p:sp>
    </p:spTree>
    <p:extLst>
      <p:ext uri="{BB962C8B-B14F-4D97-AF65-F5344CB8AC3E}">
        <p14:creationId xmlns:p14="http://schemas.microsoft.com/office/powerpoint/2010/main" val="79599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465400"/>
            <a:ext cx="10515600" cy="2852737"/>
          </a:xfrm>
        </p:spPr>
        <p:txBody>
          <a:bodyPr/>
          <a:lstStyle/>
          <a:p>
            <a:pPr algn="ctr"/>
            <a:r>
              <a:rPr lang="en-US" b="1" dirty="0" smtClean="0"/>
              <a:t>How do I get started?</a:t>
            </a:r>
            <a:endParaRPr lang="en-US" b="1" dirty="0"/>
          </a:p>
        </p:txBody>
      </p:sp>
    </p:spTree>
    <p:extLst>
      <p:ext uri="{BB962C8B-B14F-4D97-AF65-F5344CB8AC3E}">
        <p14:creationId xmlns:p14="http://schemas.microsoft.com/office/powerpoint/2010/main" val="2770696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Start preparing for your career in construction today!</a:t>
            </a:r>
            <a:endParaRPr lang="en-US" b="1" dirty="0"/>
          </a:p>
        </p:txBody>
      </p:sp>
      <p:sp>
        <p:nvSpPr>
          <p:cNvPr id="3" name="Content Placeholder 2"/>
          <p:cNvSpPr>
            <a:spLocks noGrp="1"/>
          </p:cNvSpPr>
          <p:nvPr>
            <p:ph idx="1"/>
          </p:nvPr>
        </p:nvSpPr>
        <p:spPr/>
        <p:txBody>
          <a:bodyPr/>
          <a:lstStyle/>
          <a:p>
            <a:r>
              <a:rPr lang="en-US" sz="2700" dirty="0"/>
              <a:t>Get involved in career and technical education classes and clubs.</a:t>
            </a:r>
          </a:p>
          <a:p>
            <a:r>
              <a:rPr lang="en-US" sz="2700" dirty="0"/>
              <a:t>Narrow down your career interests using the Montana Career Information System website: </a:t>
            </a:r>
            <a:r>
              <a:rPr lang="en-US" sz="2700" dirty="0">
                <a:solidFill>
                  <a:srgbClr val="FF0000"/>
                </a:solidFill>
                <a:hlinkClick r:id="rId3"/>
              </a:rPr>
              <a:t>www.mtcis.intocareers.org</a:t>
            </a:r>
            <a:endParaRPr lang="en-US" sz="2700" dirty="0">
              <a:solidFill>
                <a:srgbClr val="FF0000"/>
              </a:solidFill>
            </a:endParaRPr>
          </a:p>
          <a:p>
            <a:r>
              <a:rPr lang="en-US" sz="2700" dirty="0"/>
              <a:t>Talk to your teachers or counselors about job shadowing.</a:t>
            </a:r>
          </a:p>
          <a:p>
            <a:r>
              <a:rPr lang="en-US" sz="2700" dirty="0"/>
              <a:t>Apply for after-school or summer jobs with construction companies.</a:t>
            </a:r>
          </a:p>
          <a:p>
            <a:r>
              <a:rPr lang="en-US" sz="2700" dirty="0"/>
              <a:t>Visit the MCA website at </a:t>
            </a:r>
            <a:r>
              <a:rPr lang="en-US" sz="2700" dirty="0">
                <a:hlinkClick r:id="rId4"/>
              </a:rPr>
              <a:t>www.mtagc.org</a:t>
            </a:r>
            <a:r>
              <a:rPr lang="en-US" sz="2700" dirty="0"/>
              <a:t> and click on Let’s Build MT.</a:t>
            </a:r>
          </a:p>
          <a:p>
            <a:endParaRPr lang="en-US" dirty="0" smtClean="0"/>
          </a:p>
          <a:p>
            <a:pPr marL="0" indent="0">
              <a:buNone/>
            </a:pPr>
            <a:endParaRPr lang="en-US" dirty="0"/>
          </a:p>
        </p:txBody>
      </p:sp>
    </p:spTree>
    <p:extLst>
      <p:ext uri="{BB962C8B-B14F-4D97-AF65-F5344CB8AC3E}">
        <p14:creationId xmlns:p14="http://schemas.microsoft.com/office/powerpoint/2010/main" val="296308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143" y="1153557"/>
            <a:ext cx="10515600" cy="2852737"/>
          </a:xfrm>
        </p:spPr>
        <p:txBody>
          <a:bodyPr/>
          <a:lstStyle/>
          <a:p>
            <a:pPr algn="ctr"/>
            <a:r>
              <a:rPr lang="en-US" b="1" dirty="0" smtClean="0"/>
              <a:t>What kind of training do I need?</a:t>
            </a:r>
            <a:endParaRPr lang="en-US" b="1" dirty="0"/>
          </a:p>
        </p:txBody>
      </p:sp>
    </p:spTree>
    <p:extLst>
      <p:ext uri="{BB962C8B-B14F-4D97-AF65-F5344CB8AC3E}">
        <p14:creationId xmlns:p14="http://schemas.microsoft.com/office/powerpoint/2010/main" val="3380386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Construction training can take on many forms</a:t>
            </a:r>
            <a:endParaRPr lang="en-US" b="1"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45870" y="2477294"/>
            <a:ext cx="4366260" cy="3048000"/>
          </a:xfrm>
        </p:spPr>
      </p:pic>
      <p:sp>
        <p:nvSpPr>
          <p:cNvPr id="4" name="Content Placeholder 3"/>
          <p:cNvSpPr>
            <a:spLocks noGrp="1"/>
          </p:cNvSpPr>
          <p:nvPr>
            <p:ph sz="half" idx="2"/>
          </p:nvPr>
        </p:nvSpPr>
        <p:spPr>
          <a:xfrm>
            <a:off x="6172200" y="2609253"/>
            <a:ext cx="5181600" cy="2784082"/>
          </a:xfrm>
        </p:spPr>
        <p:txBody>
          <a:bodyPr>
            <a:normAutofit fontScale="92500"/>
          </a:bodyPr>
          <a:lstStyle/>
          <a:p>
            <a:r>
              <a:rPr lang="en-US" dirty="0" smtClean="0"/>
              <a:t>Two-year schools </a:t>
            </a:r>
            <a:r>
              <a:rPr lang="en-US" dirty="0" smtClean="0">
                <a:hlinkClick r:id="rId4"/>
              </a:rPr>
              <a:t>www.mus.edu</a:t>
            </a:r>
            <a:r>
              <a:rPr lang="en-US" dirty="0" smtClean="0"/>
              <a:t> </a:t>
            </a:r>
          </a:p>
          <a:p>
            <a:r>
              <a:rPr lang="en-US" dirty="0" smtClean="0"/>
              <a:t>Apprenticeships </a:t>
            </a:r>
            <a:r>
              <a:rPr lang="en-US" dirty="0" smtClean="0">
                <a:hlinkClick r:id="rId5"/>
              </a:rPr>
              <a:t>www.apprenticeship.mt.gov</a:t>
            </a:r>
            <a:r>
              <a:rPr lang="en-US" dirty="0" smtClean="0"/>
              <a:t> </a:t>
            </a:r>
          </a:p>
          <a:p>
            <a:r>
              <a:rPr lang="en-US" dirty="0" smtClean="0"/>
              <a:t>On-the-job training</a:t>
            </a:r>
          </a:p>
          <a:p>
            <a:r>
              <a:rPr lang="en-US" dirty="0" smtClean="0"/>
              <a:t>Military</a:t>
            </a:r>
          </a:p>
          <a:p>
            <a:r>
              <a:rPr lang="en-US" dirty="0" smtClean="0"/>
              <a:t>Unions</a:t>
            </a:r>
            <a:endParaRPr lang="en-US" dirty="0"/>
          </a:p>
        </p:txBody>
      </p:sp>
    </p:spTree>
    <p:extLst>
      <p:ext uri="{BB962C8B-B14F-4D97-AF65-F5344CB8AC3E}">
        <p14:creationId xmlns:p14="http://schemas.microsoft.com/office/powerpoint/2010/main" val="337428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501191"/>
            <a:ext cx="10515600" cy="2852737"/>
          </a:xfrm>
        </p:spPr>
        <p:txBody>
          <a:bodyPr/>
          <a:lstStyle/>
          <a:p>
            <a:pPr algn="ctr"/>
            <a:r>
              <a:rPr lang="en-US" b="1" dirty="0" smtClean="0"/>
              <a:t>What traits do construction companies look for in their employees?</a:t>
            </a:r>
            <a:endParaRPr lang="en-US" b="1" dirty="0"/>
          </a:p>
        </p:txBody>
      </p:sp>
    </p:spTree>
    <p:extLst>
      <p:ext uri="{BB962C8B-B14F-4D97-AF65-F5344CB8AC3E}">
        <p14:creationId xmlns:p14="http://schemas.microsoft.com/office/powerpoint/2010/main" val="1177755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Our ideal candidates are:</a:t>
            </a:r>
            <a:endParaRPr lang="en-US" b="1" dirty="0"/>
          </a:p>
        </p:txBody>
      </p:sp>
      <p:sp>
        <p:nvSpPr>
          <p:cNvPr id="4" name="Content Placeholder 3"/>
          <p:cNvSpPr>
            <a:spLocks noGrp="1"/>
          </p:cNvSpPr>
          <p:nvPr>
            <p:ph sz="half" idx="2"/>
          </p:nvPr>
        </p:nvSpPr>
        <p:spPr>
          <a:xfrm>
            <a:off x="6502139" y="1968358"/>
            <a:ext cx="3923907" cy="3433203"/>
          </a:xfrm>
        </p:spPr>
        <p:txBody>
          <a:bodyPr>
            <a:normAutofit/>
          </a:bodyPr>
          <a:lstStyle/>
          <a:p>
            <a:r>
              <a:rPr lang="en-US" sz="2700" dirty="0"/>
              <a:t>Hard-working</a:t>
            </a:r>
          </a:p>
          <a:p>
            <a:r>
              <a:rPr lang="en-US" sz="2700" dirty="0"/>
              <a:t>Ready to learn</a:t>
            </a:r>
          </a:p>
          <a:p>
            <a:r>
              <a:rPr lang="en-US" sz="2700" dirty="0"/>
              <a:t>Dedicated</a:t>
            </a:r>
          </a:p>
          <a:p>
            <a:r>
              <a:rPr lang="en-US" sz="2700" dirty="0"/>
              <a:t>Team players</a:t>
            </a:r>
          </a:p>
          <a:p>
            <a:r>
              <a:rPr lang="en-US" sz="2700" dirty="0"/>
              <a:t>Drug free</a:t>
            </a:r>
          </a:p>
          <a:p>
            <a:r>
              <a:rPr lang="en-US" sz="2700" dirty="0"/>
              <a:t>Willing to travel</a:t>
            </a:r>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38200" y="2058194"/>
            <a:ext cx="5181600" cy="3886200"/>
          </a:xfrm>
        </p:spPr>
      </p:pic>
    </p:spTree>
    <p:extLst>
      <p:ext uri="{BB962C8B-B14F-4D97-AF65-F5344CB8AC3E}">
        <p14:creationId xmlns:p14="http://schemas.microsoft.com/office/powerpoint/2010/main" val="265703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ca ppt template7.5.17">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mca ppt template7.5.17</Template>
  <TotalTime>406</TotalTime>
  <Words>978</Words>
  <Application>Microsoft Office PowerPoint</Application>
  <PresentationFormat>Widescreen</PresentationFormat>
  <Paragraphs>59</Paragraphs>
  <Slides>12</Slides>
  <Notes>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mca ppt template7.5.17</vt:lpstr>
      <vt:lpstr>Careers in Construction</vt:lpstr>
      <vt:lpstr>Why a career in construction?</vt:lpstr>
      <vt:lpstr>We can give you plenty of reasons!</vt:lpstr>
      <vt:lpstr>How do I get started?</vt:lpstr>
      <vt:lpstr>Start preparing for your career in construction today!</vt:lpstr>
      <vt:lpstr>What kind of training do I need?</vt:lpstr>
      <vt:lpstr>Construction training can take on many forms</vt:lpstr>
      <vt:lpstr>What traits do construction companies look for in their employees?</vt:lpstr>
      <vt:lpstr>Our ideal candidates are:</vt:lpstr>
      <vt:lpstr>Is construction the career for you?</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Construction</dc:title>
  <dc:creator>Carolynn Bright</dc:creator>
  <cp:lastModifiedBy>Carolynn Bright</cp:lastModifiedBy>
  <cp:revision>25</cp:revision>
  <dcterms:created xsi:type="dcterms:W3CDTF">2017-09-12T16:45:29Z</dcterms:created>
  <dcterms:modified xsi:type="dcterms:W3CDTF">2018-09-10T18:58:10Z</dcterms:modified>
</cp:coreProperties>
</file>